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AF5414-6AB6-4392-A492-4D6CA1ACA2DF}" v="1" dt="2025-11-18T11:42:57.6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6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jellevold, Cecilie Johanne Liland" userId="45a5b855-ebd6-4173-b8db-7fc2eb062556" providerId="ADAL" clId="{CFAF5414-6AB6-4392-A492-4D6CA1ACA2DF}"/>
    <pc:docChg chg="custSel modSld">
      <pc:chgData name="Kjellevold, Cecilie Johanne Liland" userId="45a5b855-ebd6-4173-b8db-7fc2eb062556" providerId="ADAL" clId="{CFAF5414-6AB6-4392-A492-4D6CA1ACA2DF}" dt="2025-11-18T11:43:01.346" v="184" actId="113"/>
      <pc:docMkLst>
        <pc:docMk/>
      </pc:docMkLst>
      <pc:sldChg chg="modSp mod">
        <pc:chgData name="Kjellevold, Cecilie Johanne Liland" userId="45a5b855-ebd6-4173-b8db-7fc2eb062556" providerId="ADAL" clId="{CFAF5414-6AB6-4392-A492-4D6CA1ACA2DF}" dt="2025-11-18T11:43:01.346" v="184" actId="113"/>
        <pc:sldMkLst>
          <pc:docMk/>
          <pc:sldMk cId="2881156443" sldId="256"/>
        </pc:sldMkLst>
        <pc:graphicFrameChg chg="mod modGraphic">
          <ac:chgData name="Kjellevold, Cecilie Johanne Liland" userId="45a5b855-ebd6-4173-b8db-7fc2eb062556" providerId="ADAL" clId="{CFAF5414-6AB6-4392-A492-4D6CA1ACA2DF}" dt="2025-11-18T11:43:01.346" v="184" actId="113"/>
          <ac:graphicFrameMkLst>
            <pc:docMk/>
            <pc:sldMk cId="2881156443" sldId="256"/>
            <ac:graphicFrameMk id="14" creationId="{3197E4EA-0BCB-A01A-9341-0E7766C6639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D7C72E5-C2D2-ABE2-3429-0EBCC2A87B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E733B35A-0D0F-267F-B5A4-BF12BE21D7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D6AD943-E6A8-303A-E352-ECF628073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1CCB-8861-4A3A-9377-22592A0D5934}" type="datetimeFigureOut">
              <a:rPr lang="nb-NO" smtClean="0"/>
              <a:t>18.11.2025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CCA9D0D-EBBA-DDFF-6F05-AF8615CE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D093583-5876-7BA9-F10C-3DC10FF12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C6B-F6BB-482A-A840-8A6619C4AB5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83378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DD842BE-604F-C194-91CC-7DE02F503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B9B74A97-071D-1653-E0FB-2AB38D50E1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C8432D8-2D13-9282-CA7C-0C4A36D42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1CCB-8861-4A3A-9377-22592A0D5934}" type="datetimeFigureOut">
              <a:rPr lang="nb-NO" smtClean="0"/>
              <a:t>18.11.2025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9C199DF-6E25-A9C5-2000-E6099F173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ED0B733-ACDC-C871-054E-D2710F2F4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C6B-F6BB-482A-A840-8A6619C4AB5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2158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A22A7922-88E3-C911-15B5-0F9059CC83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90025516-03D1-60D8-50AD-138C526E5E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8278503-ACE2-E596-201A-55346AC9A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1CCB-8861-4A3A-9377-22592A0D5934}" type="datetimeFigureOut">
              <a:rPr lang="nb-NO" smtClean="0"/>
              <a:t>18.11.2025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4F8F203-3E87-28AC-8A20-ABC484EBE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B66BCA2-4620-9560-E88E-F06CE6B41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C6B-F6BB-482A-A840-8A6619C4AB5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81359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32A738A-AAA7-ABE7-28C9-D1E3037D5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F6B702C-8C50-2233-357B-5791D59C7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9BF5C46-F2CC-FB99-8E28-0D9D8659A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1CCB-8861-4A3A-9377-22592A0D5934}" type="datetimeFigureOut">
              <a:rPr lang="nb-NO" smtClean="0"/>
              <a:t>18.11.2025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9E15EB4-865D-ACBC-25F3-8B7CB5EB6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8A71707-58D1-7B57-4AF0-DAEF8E877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C6B-F6BB-482A-A840-8A6619C4AB5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76101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8FB66FD-3F04-55CE-662D-7DB4A8574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AACE609-595E-C694-D424-BD3D3E288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23F92B6-98DF-5124-36BB-4724D26E6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1CCB-8861-4A3A-9377-22592A0D5934}" type="datetimeFigureOut">
              <a:rPr lang="nb-NO" smtClean="0"/>
              <a:t>18.11.2025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865EB14-4D0D-60E1-8E8C-8C2A70D82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0093397-F706-1721-BA37-E2C2FBAB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C6B-F6BB-482A-A840-8A6619C4AB5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68310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95ACF0F-A4CD-106D-7A75-8CEC1D09C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64C1A18-08B3-6021-2F23-FCA37619B4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1233CE8-5098-387E-28BF-FCD9199923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897800A-9801-C14A-1311-4241DB30B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1CCB-8861-4A3A-9377-22592A0D5934}" type="datetimeFigureOut">
              <a:rPr lang="nb-NO" smtClean="0"/>
              <a:t>18.11.2025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F5B4989-42C6-04DC-0C1D-1AFF9F643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B4FD8BA-BE6A-0F1F-9E2C-290530F98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C6B-F6BB-482A-A840-8A6619C4AB5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5726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3564DDC-5AFB-6F1F-63F8-F65528FC5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A738BBB-8AD0-7D05-6D5B-4D8D8DE5F1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D61A2F8-5C59-96A5-9EF1-27015444D3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ED45CD7E-2AC0-50B9-1C15-A74757E562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E63B9D10-CD5F-8A29-0FA1-087B386E43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35357632-2EE3-668A-FCF6-84B090206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1CCB-8861-4A3A-9377-22592A0D5934}" type="datetimeFigureOut">
              <a:rPr lang="nb-NO" smtClean="0"/>
              <a:t>18.11.2025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CA77FAD9-DA8D-A9AF-B5A6-BE3254156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7AD80B22-1B20-6F9F-7346-94747065B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C6B-F6BB-482A-A840-8A6619C4AB5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7146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C87D1A-B0C6-5E6C-4506-52FF29A96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A38DACCC-8DD0-C7D1-5044-05E9FADF1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1CCB-8861-4A3A-9377-22592A0D5934}" type="datetimeFigureOut">
              <a:rPr lang="nb-NO" smtClean="0"/>
              <a:t>18.11.2025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7ABA3887-B11F-5850-E860-26752F898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52D12D1D-C8A9-493A-E903-DCADBE48C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C6B-F6BB-482A-A840-8A6619C4AB5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004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09E2CDB6-B9E4-B28A-E581-8859BE71A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1CCB-8861-4A3A-9377-22592A0D5934}" type="datetimeFigureOut">
              <a:rPr lang="nb-NO" smtClean="0"/>
              <a:t>18.11.2025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1B04FD47-3D0F-5145-C178-809914156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D35BD94F-8699-84C8-8B08-8B3924281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C6B-F6BB-482A-A840-8A6619C4AB5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0305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C03BC97-DC24-3C55-52AC-3472AB99D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FCE8524-258C-3104-7EDD-CDEDF1275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0C5D911-2831-0D03-4279-0496D95AD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8F3A8BF-C7D4-7A95-074C-81C9CA004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1CCB-8861-4A3A-9377-22592A0D5934}" type="datetimeFigureOut">
              <a:rPr lang="nb-NO" smtClean="0"/>
              <a:t>18.11.2025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5F6E1FE-8EB2-B885-56D7-23F9B7611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01BE730-3339-1EEA-512B-69E2B74D9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C6B-F6BB-482A-A840-8A6619C4AB5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33174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3737B2-1359-CB24-8C6F-72ECBEEEA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AEF0349F-EAA2-5F5E-E94E-33D1D1DFD2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3C3F0378-260F-F4F9-01EF-8109D95A16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E4E8A78-36C5-32EE-2217-4108B8A5E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1CCB-8861-4A3A-9377-22592A0D5934}" type="datetimeFigureOut">
              <a:rPr lang="nb-NO" smtClean="0"/>
              <a:t>18.11.2025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F21A96E9-D419-FAA2-8D77-AA175763E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3A0C3BE-D6CD-7A75-16F3-588B54E95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C6B-F6BB-482A-A840-8A6619C4AB5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36973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44EE03D4-623C-8326-0389-6B602A459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75B99D8-45C9-1165-73BE-EC97886E1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3699AC8-36FF-9C30-01DF-795127B8F7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C11CCB-8861-4A3A-9377-22592A0D5934}" type="datetimeFigureOut">
              <a:rPr lang="nb-NO" smtClean="0"/>
              <a:t>18.11.2025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85FB87A-BDFE-76C8-7FE0-931A5BB143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023E58F-E8AE-94AF-ABA1-3E1C91B65A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504C6B-F6BB-482A-A840-8A6619C4AB59}" type="slidenum">
              <a:rPr lang="nb-NO" smtClean="0"/>
              <a:t>‹#›</a:t>
            </a:fld>
            <a:endParaRPr lang="nb-NO"/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83F548E1-0E67-D924-E97F-35179CBB4DDD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117792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nb-NO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Følsomhet Intern (gul)</a:t>
            </a:r>
          </a:p>
        </p:txBody>
      </p:sp>
    </p:spTree>
    <p:extLst>
      <p:ext uri="{BB962C8B-B14F-4D97-AF65-F5344CB8AC3E}">
        <p14:creationId xmlns:p14="http://schemas.microsoft.com/office/powerpoint/2010/main" val="696661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l 7">
            <a:extLst>
              <a:ext uri="{FF2B5EF4-FFF2-40B4-BE49-F238E27FC236}">
                <a16:creationId xmlns:a16="http://schemas.microsoft.com/office/drawing/2014/main" id="{739D5DD6-B82B-E673-EE10-FF6C242110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606373"/>
              </p:ext>
            </p:extLst>
          </p:nvPr>
        </p:nvGraphicFramePr>
        <p:xfrm>
          <a:off x="0" y="0"/>
          <a:ext cx="12192000" cy="3472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553218344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94297254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60260805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508622958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027156947"/>
                    </a:ext>
                  </a:extLst>
                </a:gridCol>
              </a:tblGrid>
              <a:tr h="414779">
                <a:tc>
                  <a:txBody>
                    <a:bodyPr/>
                    <a:lstStyle/>
                    <a:p>
                      <a:pPr algn="ctr"/>
                      <a:r>
                        <a:rPr lang="nb-NO" sz="1200" dirty="0" err="1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</a:rPr>
                        <a:t>Amies</a:t>
                      </a:r>
                      <a:r>
                        <a:rPr lang="nb-NO" sz="12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</a:rPr>
                        <a:t> (</a:t>
                      </a:r>
                      <a:r>
                        <a:rPr lang="nb-NO" sz="1200" dirty="0" err="1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</a:rPr>
                        <a:t>eSwab</a:t>
                      </a:r>
                      <a:r>
                        <a:rPr lang="nb-NO" sz="12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</a:rPr>
                        <a:t>)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1200" b="1" kern="1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Virus transportmedium (VCM/UTM)</a:t>
                      </a:r>
                      <a:endParaRPr lang="nb-NO" sz="1200" kern="1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Aptima Unisex</a:t>
                      </a:r>
                      <a:endParaRPr lang="nb-NO" sz="1200" b="1" kern="12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200" dirty="0" err="1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</a:rPr>
                        <a:t>Aptima</a:t>
                      </a:r>
                      <a:r>
                        <a:rPr lang="nb-NO" sz="12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</a:rPr>
                        <a:t> Urin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200" dirty="0" err="1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</a:rPr>
                        <a:t>Aptima</a:t>
                      </a:r>
                      <a:r>
                        <a:rPr lang="nb-NO" sz="12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</a:rPr>
                        <a:t> Multitest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5103869"/>
                  </a:ext>
                </a:extLst>
              </a:tr>
              <a:tr h="1266860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035367"/>
                  </a:ext>
                </a:extLst>
              </a:tr>
              <a:tr h="179107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900" b="1" u="sng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Kun for prøver til bakteriologisk dyrkning!</a:t>
                      </a:r>
                      <a:endParaRPr lang="nb-NO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nb-NO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Pussprøver (overfladisk/dyp)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nb-NO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Øre-/nese-/hals-prøver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nb-NO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Sinusprøver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nb-NO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MRSA/ESBL/VRE screeningprøver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nb-NO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Genitalprøver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nb-NO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Øyeprøver</a:t>
                      </a:r>
                    </a:p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nb-NO" sz="9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PS. </a:t>
                      </a:r>
                      <a:r>
                        <a:rPr lang="nb-NO" sz="90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Prøvetakingskitet</a:t>
                      </a:r>
                      <a:r>
                        <a:rPr lang="nb-NO" sz="9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kommer med tykk prøvetakingspensel, men tynn kan bestilles separat ved behov.</a:t>
                      </a:r>
                      <a:endParaRPr lang="nb-NO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900" b="1" u="sng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Kun for prøver til PCR-analysering!</a:t>
                      </a:r>
                      <a:endParaRPr lang="nb-NO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 all hovedsak virus (og atypiske bakterier)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nb-NO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Sår: Vesikler, Sårsekret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nb-NO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Luftveier: </a:t>
                      </a:r>
                      <a:r>
                        <a:rPr lang="nb-NO" sz="900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Nasopharynx</a:t>
                      </a:r>
                      <a:r>
                        <a:rPr lang="nb-NO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 Hals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nb-NO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Øyeprøver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nb-NO" sz="9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PS. </a:t>
                      </a:r>
                      <a:r>
                        <a:rPr lang="nb-NO" sz="900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Prøvetakingskitet</a:t>
                      </a:r>
                      <a:r>
                        <a:rPr lang="nb-NO" sz="9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kommer med tynn prøvetakingspensel, men tykk kan bestilles separat ved behov.</a:t>
                      </a:r>
                      <a:r>
                        <a:rPr lang="nb-NO" sz="900" i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b-NO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analysepakken Chlamydia </a:t>
                      </a:r>
                      <a:r>
                        <a:rPr lang="nb-NO" sz="9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trachomatis</a:t>
                      </a: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nb-NO" sz="9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Neisseria</a:t>
                      </a: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b-NO" sz="9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gonorrhoeae</a:t>
                      </a: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og </a:t>
                      </a:r>
                      <a:r>
                        <a:rPr lang="nb-NO" sz="9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Mycoplasma</a:t>
                      </a: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b-NO" sz="9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genitalium</a:t>
                      </a: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(CT/NG/MG)</a:t>
                      </a:r>
                    </a:p>
                    <a:p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lvl="0"/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Sekret fra </a:t>
                      </a:r>
                      <a:r>
                        <a:rPr lang="nb-NO" sz="9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urethra</a:t>
                      </a:r>
                      <a:endParaRPr lang="nb-NO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Sekret fra </a:t>
                      </a:r>
                      <a:r>
                        <a:rPr lang="nb-NO" sz="9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endocervix</a:t>
                      </a:r>
                      <a:endParaRPr lang="nb-NO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nb-NO" sz="90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OBS! Øyesekret godtas, selv om metoden ikke er validert for dette.</a:t>
                      </a:r>
                      <a:endParaRPr lang="nb-NO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analysepakken Chlamydia </a:t>
                      </a:r>
                      <a:r>
                        <a:rPr lang="nb-NO" sz="9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trachomatis</a:t>
                      </a: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nb-NO" sz="9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Neisseria</a:t>
                      </a: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b-NO" sz="9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gonorrhoeae</a:t>
                      </a: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og </a:t>
                      </a:r>
                      <a:r>
                        <a:rPr lang="nb-NO" sz="9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Mycoplasma</a:t>
                      </a: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b-NO" sz="9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genitalium</a:t>
                      </a: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(CT/NG/MG)</a:t>
                      </a:r>
                    </a:p>
                    <a:p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lvl="0"/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Urin (første stråle)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analysepakken Chlamydia </a:t>
                      </a:r>
                      <a:r>
                        <a:rPr lang="nb-NO" sz="9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trachomatis</a:t>
                      </a: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nb-NO" sz="9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Neisseria</a:t>
                      </a: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b-NO" sz="9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gonorrhoeae</a:t>
                      </a: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og </a:t>
                      </a:r>
                      <a:r>
                        <a:rPr lang="nb-NO" sz="9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Mycoplasma</a:t>
                      </a: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b-NO" sz="9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genitalium</a:t>
                      </a: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(CT/NG/MG)</a:t>
                      </a:r>
                    </a:p>
                    <a:p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lvl="0"/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Vaginalsekret</a:t>
                      </a:r>
                    </a:p>
                    <a:p>
                      <a:pPr lvl="0"/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Halssekret</a:t>
                      </a:r>
                    </a:p>
                    <a:p>
                      <a:pPr lvl="0"/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Anus</a:t>
                      </a:r>
                    </a:p>
                    <a:p>
                      <a:pPr lvl="0"/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Penismunning</a:t>
                      </a:r>
                      <a:endParaRPr lang="nb-NO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9117991"/>
                  </a:ext>
                </a:extLst>
              </a:tr>
            </a:tbl>
          </a:graphicData>
        </a:graphic>
      </p:graphicFrame>
      <p:pic>
        <p:nvPicPr>
          <p:cNvPr id="9" name="Bilde 8">
            <a:extLst>
              <a:ext uri="{FF2B5EF4-FFF2-40B4-BE49-F238E27FC236}">
                <a16:creationId xmlns:a16="http://schemas.microsoft.com/office/drawing/2014/main" id="{0886FB55-074B-8536-F5B8-D8235E17DC0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835" y="420912"/>
            <a:ext cx="1264257" cy="1198354"/>
          </a:xfrm>
          <a:prstGeom prst="rect">
            <a:avLst/>
          </a:prstGeom>
          <a:noFill/>
        </p:spPr>
      </p:pic>
      <p:pic>
        <p:nvPicPr>
          <p:cNvPr id="10" name="Bilde 9">
            <a:extLst>
              <a:ext uri="{FF2B5EF4-FFF2-40B4-BE49-F238E27FC236}">
                <a16:creationId xmlns:a16="http://schemas.microsoft.com/office/drawing/2014/main" id="{27405DA0-E91E-FCB1-81F6-90B4C143F4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3459469" y="-27738"/>
            <a:ext cx="559651" cy="2095654"/>
          </a:xfrm>
          <a:prstGeom prst="rect">
            <a:avLst/>
          </a:prstGeom>
        </p:spPr>
      </p:pic>
      <p:pic>
        <p:nvPicPr>
          <p:cNvPr id="11" name="Bilde 10">
            <a:extLst>
              <a:ext uri="{FF2B5EF4-FFF2-40B4-BE49-F238E27FC236}">
                <a16:creationId xmlns:a16="http://schemas.microsoft.com/office/drawing/2014/main" id="{7B8B423C-7E08-B8DF-0672-D12DF0E5DCC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05" r="32843"/>
          <a:stretch/>
        </p:blipFill>
        <p:spPr bwMode="auto">
          <a:xfrm rot="5400000">
            <a:off x="5682798" y="149955"/>
            <a:ext cx="1031390" cy="197835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Bilde 11">
            <a:extLst>
              <a:ext uri="{FF2B5EF4-FFF2-40B4-BE49-F238E27FC236}">
                <a16:creationId xmlns:a16="http://schemas.microsoft.com/office/drawing/2014/main" id="{3DA5B55F-D3BE-EFCE-3C89-6D2BC8F788E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00" r="32177"/>
          <a:stretch/>
        </p:blipFill>
        <p:spPr>
          <a:xfrm rot="5400000">
            <a:off x="8114103" y="117712"/>
            <a:ext cx="1031388" cy="2088711"/>
          </a:xfrm>
          <a:prstGeom prst="rect">
            <a:avLst/>
          </a:prstGeom>
        </p:spPr>
      </p:pic>
      <p:pic>
        <p:nvPicPr>
          <p:cNvPr id="13" name="Bilde 12">
            <a:extLst>
              <a:ext uri="{FF2B5EF4-FFF2-40B4-BE49-F238E27FC236}">
                <a16:creationId xmlns:a16="http://schemas.microsoft.com/office/drawing/2014/main" id="{DA0D9780-4BEE-02FC-F934-030C89DC2123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91" r="35131"/>
          <a:stretch/>
        </p:blipFill>
        <p:spPr bwMode="auto">
          <a:xfrm rot="5400000">
            <a:off x="10460603" y="81312"/>
            <a:ext cx="944947" cy="211564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14" name="Tabell 13">
            <a:extLst>
              <a:ext uri="{FF2B5EF4-FFF2-40B4-BE49-F238E27FC236}">
                <a16:creationId xmlns:a16="http://schemas.microsoft.com/office/drawing/2014/main" id="{3197E4EA-0BCB-A01A-9341-0E7766C663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832425"/>
              </p:ext>
            </p:extLst>
          </p:nvPr>
        </p:nvGraphicFramePr>
        <p:xfrm>
          <a:off x="0" y="3426014"/>
          <a:ext cx="12192000" cy="3431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553218344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94297254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60260805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508622958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027156947"/>
                    </a:ext>
                  </a:extLst>
                </a:gridCol>
              </a:tblGrid>
              <a:tr h="446455">
                <a:tc>
                  <a:txBody>
                    <a:bodyPr/>
                    <a:lstStyle/>
                    <a:p>
                      <a:pPr algn="ctr"/>
                      <a:r>
                        <a:rPr lang="nb-NO" sz="12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</a:rPr>
                        <a:t>Monovette m/u borsyre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1200" b="1" kern="1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Steril universalkonteiner u/tilsetning</a:t>
                      </a:r>
                      <a:endParaRPr lang="nb-NO" sz="1200" kern="1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Steril </a:t>
                      </a:r>
                      <a:r>
                        <a:rPr lang="en-US" sz="1200" b="1" kern="1200" dirty="0" err="1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universalkonteiner</a:t>
                      </a:r>
                      <a:r>
                        <a:rPr lang="en-US" sz="1200" b="1" kern="12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m/</a:t>
                      </a:r>
                      <a:r>
                        <a:rPr lang="en-US" sz="1200" b="1" kern="1200" dirty="0" err="1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skje</a:t>
                      </a:r>
                      <a:r>
                        <a:rPr lang="en-US" sz="1200" b="1" kern="12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u/</a:t>
                      </a:r>
                      <a:r>
                        <a:rPr lang="en-US" sz="1200" b="1" kern="1200" dirty="0" err="1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tilsetning</a:t>
                      </a:r>
                      <a:endParaRPr lang="en-US" sz="1200" b="1" kern="1200" dirty="0">
                        <a:solidFill>
                          <a:schemeClr val="tx2">
                            <a:lumMod val="90000"/>
                            <a:lumOff val="1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200" dirty="0" err="1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</a:rPr>
                        <a:t>QuantiFEROM</a:t>
                      </a:r>
                      <a:r>
                        <a:rPr lang="nb-NO" sz="12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</a:rPr>
                        <a:t> (QFT) – TB Gold Plus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1200" dirty="0">
                          <a:solidFill>
                            <a:schemeClr val="tx2">
                              <a:lumMod val="90000"/>
                              <a:lumOff val="10000"/>
                            </a:schemeClr>
                          </a:solidFill>
                        </a:rPr>
                        <a:t>Informasjon om mikrobiologiske prøver: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5103869"/>
                  </a:ext>
                </a:extLst>
              </a:tr>
              <a:tr h="1183715"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nb-NO" sz="900" dirty="0"/>
                        <a:t>Se vår analysehåndbok for riktig rekvirering av prøver: </a:t>
                      </a:r>
                      <a:r>
                        <a:rPr lang="nb-NO" sz="900" b="1" dirty="0"/>
                        <a:t>laboratoriehandbok.helse-stavanger.no</a:t>
                      </a:r>
                    </a:p>
                    <a:p>
                      <a:endParaRPr lang="nb-NO" sz="900" dirty="0"/>
                    </a:p>
                    <a:p>
                      <a:r>
                        <a:rPr lang="nb-NO" sz="900" dirty="0"/>
                        <a:t>Alle prøver til mikrobiologiske undersøkelser må merkes med kliniske opplysninger.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035367"/>
                  </a:ext>
                </a:extLst>
              </a:tr>
              <a:tr h="179107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Urinbeholder med oppsugingssprøyte.</a:t>
                      </a:r>
                    </a:p>
                    <a:p>
                      <a:pPr marL="171450" indent="-1714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nb-NO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GRØNN: Tilsatt borsyre som bevarer prøvens holdbarhet under transport til laboratoriet</a:t>
                      </a:r>
                    </a:p>
                    <a:p>
                      <a:pPr marL="171450" indent="-17145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nb-NO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GUL: Ikke tilsatt transportmedium. Skal kun benyttes ved prøvetaking internt på sykehuset, hvor transporttiden til lab. er kort.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nb-NO" sz="9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Urindyrkning v/mistanke om UVI</a:t>
                      </a: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Sekret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Ekspektorat (og andre luftveisprøver, </a:t>
                      </a:r>
                      <a:r>
                        <a:rPr lang="nb-NO" sz="9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inkl</a:t>
                      </a: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PCR)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Hud/negl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Vev/beinbiopsi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Fremmedlegeme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Aspirat/drenasje: Pleuravæske, </a:t>
                      </a:r>
                      <a:r>
                        <a:rPr lang="nb-NO" sz="9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Ascitesvæske</a:t>
                      </a: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Spinalvæske, </a:t>
                      </a:r>
                      <a:r>
                        <a:rPr lang="nb-NO" sz="9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Blærepunksjon</a:t>
                      </a: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Perikardvæske, Morsmelk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Annet</a:t>
                      </a:r>
                      <a:endParaRPr lang="nb-NO" sz="9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Avføringsprøver</a:t>
                      </a:r>
                    </a:p>
                    <a:p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Parasitter</a:t>
                      </a:r>
                      <a:endParaRPr lang="nb-NO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Ved mistanke om tuberkulosesmitte</a:t>
                      </a:r>
                    </a:p>
                    <a:p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nb-NO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blodprøveglass (pakke)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9117991"/>
                  </a:ext>
                </a:extLst>
              </a:tr>
            </a:tbl>
          </a:graphicData>
        </a:graphic>
      </p:graphicFrame>
      <p:pic>
        <p:nvPicPr>
          <p:cNvPr id="15" name="Bilde 14" descr="SARSTEDT Urin-Monovette® Z inklusive Entnahmespitze">
            <a:extLst>
              <a:ext uri="{FF2B5EF4-FFF2-40B4-BE49-F238E27FC236}">
                <a16:creationId xmlns:a16="http://schemas.microsoft.com/office/drawing/2014/main" id="{3F90A8F5-D640-68DC-B9FB-C01AC62F22E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19638" y="3447608"/>
            <a:ext cx="678649" cy="14791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Bilde 15" descr="Urin-monovette® m/ borsyre, 10 ml">
            <a:extLst>
              <a:ext uri="{FF2B5EF4-FFF2-40B4-BE49-F238E27FC236}">
                <a16:creationId xmlns:a16="http://schemas.microsoft.com/office/drawing/2014/main" id="{6052A02D-2EFE-3EC6-EBE2-4A2392B31305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83" r="35229"/>
          <a:stretch/>
        </p:blipFill>
        <p:spPr bwMode="auto">
          <a:xfrm rot="5400000">
            <a:off x="887967" y="3986243"/>
            <a:ext cx="550547" cy="147917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Bilde 16" descr="Thermo Scientific Sterilin Certified Universal Containers RNase, DNase, |  Fisher Scientific">
            <a:extLst>
              <a:ext uri="{FF2B5EF4-FFF2-40B4-BE49-F238E27FC236}">
                <a16:creationId xmlns:a16="http://schemas.microsoft.com/office/drawing/2014/main" id="{13530369-399E-5AD1-F1F2-66A6E016023C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28" r="27994"/>
          <a:stretch/>
        </p:blipFill>
        <p:spPr bwMode="auto">
          <a:xfrm rot="5400000">
            <a:off x="3227081" y="3559054"/>
            <a:ext cx="783240" cy="16257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Bilde 17" descr="Sterilin 30ml Stool Sample Pot with Label and Spoon x 25 | MidMeds Limited">
            <a:extLst>
              <a:ext uri="{FF2B5EF4-FFF2-40B4-BE49-F238E27FC236}">
                <a16:creationId xmlns:a16="http://schemas.microsoft.com/office/drawing/2014/main" id="{7F2034B5-6545-0545-CCFA-991C2F71F2BD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01" t="5398" r="14177" b="5007"/>
          <a:stretch/>
        </p:blipFill>
        <p:spPr bwMode="auto">
          <a:xfrm>
            <a:off x="5533498" y="3961729"/>
            <a:ext cx="841978" cy="97061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9" name="Bilde 18" descr="QIAGEN QuantiFERON-TB Gold Plus - Inter Medico">
            <a:extLst>
              <a:ext uri="{FF2B5EF4-FFF2-40B4-BE49-F238E27FC236}">
                <a16:creationId xmlns:a16="http://schemas.microsoft.com/office/drawing/2014/main" id="{3A13BCA9-80AF-6999-2A96-F8BD128399E0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5" t="18642" r="10852"/>
          <a:stretch/>
        </p:blipFill>
        <p:spPr bwMode="auto">
          <a:xfrm>
            <a:off x="8026521" y="3972573"/>
            <a:ext cx="841978" cy="98804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881156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335</Words>
  <Application>Microsoft Office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Symbol</vt:lpstr>
      <vt:lpstr>Office-tema</vt:lpstr>
      <vt:lpstr>PowerPoint-presentasjon</vt:lpstr>
    </vt:vector>
  </TitlesOfParts>
  <Company>Helse Vest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Kjellevold, Cecilie Johanne Liland</dc:creator>
  <cp:lastModifiedBy>Kjellevold, Cecilie Johanne Liland</cp:lastModifiedBy>
  <cp:revision>1</cp:revision>
  <dcterms:created xsi:type="dcterms:W3CDTF">2025-11-18T11:07:59Z</dcterms:created>
  <dcterms:modified xsi:type="dcterms:W3CDTF">2025-11-18T11:43:06Z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c3ffc1c-ef00-4620-9c2f-7d9c1597774b_Enabled">
    <vt:lpwstr>true</vt:lpwstr>
  </property>
  <property fmtid="{D5CDD505-2E9C-101B-9397-08002B2CF9AE}" pid="3" name="MSIP_Label_0c3ffc1c-ef00-4620-9c2f-7d9c1597774b_SetDate">
    <vt:lpwstr>2025-11-18T11:39:52Z</vt:lpwstr>
  </property>
  <property fmtid="{D5CDD505-2E9C-101B-9397-08002B2CF9AE}" pid="4" name="MSIP_Label_0c3ffc1c-ef00-4620-9c2f-7d9c1597774b_Method">
    <vt:lpwstr>Standard</vt:lpwstr>
  </property>
  <property fmtid="{D5CDD505-2E9C-101B-9397-08002B2CF9AE}" pid="5" name="MSIP_Label_0c3ffc1c-ef00-4620-9c2f-7d9c1597774b_Name">
    <vt:lpwstr>Intern</vt:lpwstr>
  </property>
  <property fmtid="{D5CDD505-2E9C-101B-9397-08002B2CF9AE}" pid="6" name="MSIP_Label_0c3ffc1c-ef00-4620-9c2f-7d9c1597774b_SiteId">
    <vt:lpwstr>bdcbe535-f3cf-49f5-8a6a-fb6d98dc7837</vt:lpwstr>
  </property>
  <property fmtid="{D5CDD505-2E9C-101B-9397-08002B2CF9AE}" pid="7" name="MSIP_Label_0c3ffc1c-ef00-4620-9c2f-7d9c1597774b_ActionId">
    <vt:lpwstr>9e0c803d-b300-46e5-9727-90e8846b63f5</vt:lpwstr>
  </property>
  <property fmtid="{D5CDD505-2E9C-101B-9397-08002B2CF9AE}" pid="8" name="MSIP_Label_0c3ffc1c-ef00-4620-9c2f-7d9c1597774b_ContentBits">
    <vt:lpwstr>2</vt:lpwstr>
  </property>
  <property fmtid="{D5CDD505-2E9C-101B-9397-08002B2CF9AE}" pid="9" name="MSIP_Label_0c3ffc1c-ef00-4620-9c2f-7d9c1597774b_Tag">
    <vt:lpwstr>10, 3, 0, 1</vt:lpwstr>
  </property>
  <property fmtid="{D5CDD505-2E9C-101B-9397-08002B2CF9AE}" pid="10" name="ClassificationContentMarkingFooterLocations">
    <vt:lpwstr>Office-tema:8</vt:lpwstr>
  </property>
  <property fmtid="{D5CDD505-2E9C-101B-9397-08002B2CF9AE}" pid="11" name="ClassificationContentMarkingFooterText">
    <vt:lpwstr>Følsomhet Intern (gul)</vt:lpwstr>
  </property>
</Properties>
</file>